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  <p:sldMasterId id="2147484081" r:id="rId2"/>
  </p:sldMasterIdLst>
  <p:notesMasterIdLst>
    <p:notesMasterId r:id="rId26"/>
  </p:notesMasterIdLst>
  <p:sldIdLst>
    <p:sldId id="445" r:id="rId3"/>
    <p:sldId id="609" r:id="rId4"/>
    <p:sldId id="606" r:id="rId5"/>
    <p:sldId id="610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517" r:id="rId16"/>
    <p:sldId id="607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</p:sldIdLst>
  <p:sldSz cx="9144000" cy="6858000" type="screen4x3"/>
  <p:notesSz cx="6797675" cy="992663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050"/>
    <a:srgbClr val="006600"/>
    <a:srgbClr val="FDADAF"/>
    <a:srgbClr val="FC9698"/>
    <a:srgbClr val="FC8487"/>
    <a:srgbClr val="FB7578"/>
    <a:srgbClr val="EBE600"/>
    <a:srgbClr val="2301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1" autoAdjust="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strategicxp\&#1576;&#1585;&#1606;&#1575;&#1605;&#1607;%20&#1585;&#1610;&#1586;&#1610;%20&#1575;&#1587;&#1578;&#1585;&#1575;&#1578;&#1688;&#1610;&#1603;\&#1578;&#1585;&#1575;&#1586;%20&#1606;&#1601;&#1578;%20&#1608;%20&#1711;&#1575;&#1586;%20&#1583;&#1585;%2010%20&#1587;&#1575;&#1604;%20&#1570;&#1610;&#1606;&#1583;&#1607;\old%20%20files\balance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strategicxp\&#1578;&#1583;&#1608;&#1610;&#1606;%20&#1582;&#1591;&#1608;&#1591;%20&#1585;&#1575;&#1607;&#1576;&#1585;&#1583;&#1610;\&#1570;&#1576;&#1575;&#1606;%2088\&#1578;&#1585;&#1575;&#1586;%2010&#1587;&#1575;&#1604;&#1607;%20&#1576;&#1607;%20&#1608;&#1586;&#1610;&#1585;\5th%20Plan\balance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3357852118692"/>
          <c:y val="0.10834876221108709"/>
          <c:w val="0.85899893046854137"/>
          <c:h val="0.6424552162120114"/>
        </c:manualLayout>
      </c:layout>
      <c:scatterChart>
        <c:scatterStyle val="lineMarker"/>
        <c:ser>
          <c:idx val="0"/>
          <c:order val="0"/>
          <c:tx>
            <c:strRef>
              <c:f>'5th Plan'!$W$54</c:f>
              <c:strCache>
                <c:ptCount val="1"/>
                <c:pt idx="0">
                  <c:v>توليد گاز سبك</c:v>
                </c:pt>
              </c:strCache>
            </c:strRef>
          </c:tx>
          <c:xVal>
            <c:numRef>
              <c:f>'5th Plan'!$G$50:$U$50</c:f>
              <c:numCache>
                <c:formatCode>General</c:formatCode>
                <c:ptCount val="15"/>
                <c:pt idx="0">
                  <c:v>1393</c:v>
                </c:pt>
                <c:pt idx="1">
                  <c:v>1392</c:v>
                </c:pt>
                <c:pt idx="2">
                  <c:v>1391</c:v>
                </c:pt>
                <c:pt idx="3">
                  <c:v>1390</c:v>
                </c:pt>
                <c:pt idx="4">
                  <c:v>1389</c:v>
                </c:pt>
                <c:pt idx="5">
                  <c:v>1388</c:v>
                </c:pt>
                <c:pt idx="6">
                  <c:v>1387</c:v>
                </c:pt>
                <c:pt idx="7">
                  <c:v>1386</c:v>
                </c:pt>
                <c:pt idx="8">
                  <c:v>1385</c:v>
                </c:pt>
                <c:pt idx="9">
                  <c:v>1384</c:v>
                </c:pt>
                <c:pt idx="10">
                  <c:v>1383</c:v>
                </c:pt>
                <c:pt idx="11">
                  <c:v>1382</c:v>
                </c:pt>
                <c:pt idx="12">
                  <c:v>1381</c:v>
                </c:pt>
                <c:pt idx="13">
                  <c:v>1380</c:v>
                </c:pt>
                <c:pt idx="14">
                  <c:v>1379</c:v>
                </c:pt>
              </c:numCache>
            </c:numRef>
          </c:xVal>
          <c:yVal>
            <c:numRef>
              <c:f>'5th Plan'!$G$54:$U$54</c:f>
              <c:numCache>
                <c:formatCode>General</c:formatCode>
                <c:ptCount val="15"/>
                <c:pt idx="0">
                  <c:v>905.3</c:v>
                </c:pt>
                <c:pt idx="1">
                  <c:v>812.5</c:v>
                </c:pt>
                <c:pt idx="2">
                  <c:v>696.5</c:v>
                </c:pt>
                <c:pt idx="3">
                  <c:v>616.29999999999995</c:v>
                </c:pt>
                <c:pt idx="4">
                  <c:v>581.9</c:v>
                </c:pt>
                <c:pt idx="5">
                  <c:v>461.1</c:v>
                </c:pt>
                <c:pt idx="6">
                  <c:v>445.5</c:v>
                </c:pt>
                <c:pt idx="7">
                  <c:v>400.32</c:v>
                </c:pt>
                <c:pt idx="8">
                  <c:v>377.45</c:v>
                </c:pt>
                <c:pt idx="9">
                  <c:v>351.72999999999928</c:v>
                </c:pt>
                <c:pt idx="10">
                  <c:v>343.40999999999963</c:v>
                </c:pt>
                <c:pt idx="11">
                  <c:v>304.39999999999969</c:v>
                </c:pt>
                <c:pt idx="12">
                  <c:v>265.64999999999998</c:v>
                </c:pt>
                <c:pt idx="13">
                  <c:v>241.6</c:v>
                </c:pt>
                <c:pt idx="14">
                  <c:v>231.47</c:v>
                </c:pt>
              </c:numCache>
            </c:numRef>
          </c:yVal>
        </c:ser>
        <c:ser>
          <c:idx val="1"/>
          <c:order val="1"/>
          <c:tx>
            <c:strRef>
              <c:f>'5th Plan'!$W$55</c:f>
              <c:strCache>
                <c:ptCount val="1"/>
                <c:pt idx="0">
                  <c:v>مصارف گاز سبك</c:v>
                </c:pt>
              </c:strCache>
            </c:strRef>
          </c:tx>
          <c:marker>
            <c:symbol val="circle"/>
            <c:size val="7"/>
          </c:marker>
          <c:xVal>
            <c:numRef>
              <c:f>'5th Plan'!$G$50:$U$50</c:f>
              <c:numCache>
                <c:formatCode>General</c:formatCode>
                <c:ptCount val="15"/>
                <c:pt idx="0">
                  <c:v>1393</c:v>
                </c:pt>
                <c:pt idx="1">
                  <c:v>1392</c:v>
                </c:pt>
                <c:pt idx="2">
                  <c:v>1391</c:v>
                </c:pt>
                <c:pt idx="3">
                  <c:v>1390</c:v>
                </c:pt>
                <c:pt idx="4">
                  <c:v>1389</c:v>
                </c:pt>
                <c:pt idx="5">
                  <c:v>1388</c:v>
                </c:pt>
                <c:pt idx="6">
                  <c:v>1387</c:v>
                </c:pt>
                <c:pt idx="7">
                  <c:v>1386</c:v>
                </c:pt>
                <c:pt idx="8">
                  <c:v>1385</c:v>
                </c:pt>
                <c:pt idx="9">
                  <c:v>1384</c:v>
                </c:pt>
                <c:pt idx="10">
                  <c:v>1383</c:v>
                </c:pt>
                <c:pt idx="11">
                  <c:v>1382</c:v>
                </c:pt>
                <c:pt idx="12">
                  <c:v>1381</c:v>
                </c:pt>
                <c:pt idx="13">
                  <c:v>1380</c:v>
                </c:pt>
                <c:pt idx="14">
                  <c:v>1379</c:v>
                </c:pt>
              </c:numCache>
            </c:numRef>
          </c:xVal>
          <c:yVal>
            <c:numRef>
              <c:f>'5th Plan'!$G$55:$U$55</c:f>
              <c:numCache>
                <c:formatCode>General</c:formatCode>
                <c:ptCount val="15"/>
                <c:pt idx="0">
                  <c:v>657.21</c:v>
                </c:pt>
                <c:pt idx="1">
                  <c:v>635.6</c:v>
                </c:pt>
                <c:pt idx="2">
                  <c:v>607.51</c:v>
                </c:pt>
                <c:pt idx="3">
                  <c:v>580.38</c:v>
                </c:pt>
                <c:pt idx="4">
                  <c:v>561.80999999999949</c:v>
                </c:pt>
                <c:pt idx="5">
                  <c:v>474.82</c:v>
                </c:pt>
                <c:pt idx="6">
                  <c:v>436.59999999999923</c:v>
                </c:pt>
                <c:pt idx="7">
                  <c:v>400.07</c:v>
                </c:pt>
                <c:pt idx="8">
                  <c:v>388.26</c:v>
                </c:pt>
                <c:pt idx="9">
                  <c:v>362.71999999999969</c:v>
                </c:pt>
                <c:pt idx="10">
                  <c:v>351.45</c:v>
                </c:pt>
                <c:pt idx="11">
                  <c:v>308.15999999999997</c:v>
                </c:pt>
                <c:pt idx="12">
                  <c:v>269.45</c:v>
                </c:pt>
                <c:pt idx="13">
                  <c:v>248.51</c:v>
                </c:pt>
                <c:pt idx="14">
                  <c:v>238.87</c:v>
                </c:pt>
              </c:numCache>
            </c:numRef>
          </c:yVal>
        </c:ser>
        <c:axId val="118358400"/>
        <c:axId val="118359936"/>
      </c:scatterChart>
      <c:valAx>
        <c:axId val="118358400"/>
        <c:scaling>
          <c:orientation val="minMax"/>
          <c:max val="1388"/>
          <c:min val="1379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Mitra" pitchFamily="2" charset="-78"/>
              </a:defRPr>
            </a:pPr>
            <a:endParaRPr lang="fa-IR"/>
          </a:p>
        </c:txPr>
        <c:crossAx val="118359936"/>
        <c:crosses val="autoZero"/>
        <c:crossBetween val="midCat"/>
        <c:majorUnit val="1"/>
      </c:valAx>
      <c:valAx>
        <c:axId val="118359936"/>
        <c:scaling>
          <c:orientation val="minMax"/>
          <c:max val="500"/>
          <c:min val="200"/>
        </c:scaling>
        <c:axPos val="l"/>
        <c:majorGridlines/>
        <c:title>
          <c:tx>
            <c:rich>
              <a:bodyPr/>
              <a:lstStyle/>
              <a:p>
                <a:pPr>
                  <a:defRPr sz="1400" b="1">
                    <a:cs typeface="B Nazanin" pitchFamily="2" charset="-78"/>
                  </a:defRPr>
                </a:pPr>
                <a:r>
                  <a:rPr lang="fa-IR" sz="1400" b="1">
                    <a:cs typeface="B Nazanin" pitchFamily="2" charset="-78"/>
                  </a:rPr>
                  <a:t>ميليون</a:t>
                </a:r>
                <a:r>
                  <a:rPr lang="fa-IR" sz="1400" b="1" baseline="0">
                    <a:cs typeface="B Nazanin" pitchFamily="2" charset="-78"/>
                  </a:rPr>
                  <a:t> مترمكعب در روز</a:t>
                </a:r>
                <a:endParaRPr lang="en-US" sz="1400" b="1">
                  <a:cs typeface="B Nazanin" pitchFamily="2" charset="-78"/>
                </a:endParaRPr>
              </a:p>
            </c:rich>
          </c:tx>
          <c:layout>
            <c:manualLayout>
              <c:xMode val="edge"/>
              <c:yMode val="edge"/>
              <c:x val="0"/>
              <c:y val="0.27547291449874117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txPr>
          <a:bodyPr/>
          <a:lstStyle/>
          <a:p>
            <a:pPr>
              <a:defRPr sz="1200" b="1">
                <a:cs typeface="B Nazanin" pitchFamily="2" charset="-78"/>
              </a:defRPr>
            </a:pPr>
            <a:endParaRPr lang="fa-IR"/>
          </a:p>
        </c:txPr>
        <c:crossAx val="118358400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12762974453629741"/>
          <c:y val="0.87465181058496155"/>
          <c:w val="0.70827485093041764"/>
          <c:h val="0.11420612813370504"/>
        </c:manualLayout>
      </c:layout>
      <c:txPr>
        <a:bodyPr/>
        <a:lstStyle/>
        <a:p>
          <a:pPr>
            <a:defRPr sz="1400" b="1">
              <a:cs typeface="Mitra" pitchFamily="2" charset="-78"/>
            </a:defRPr>
          </a:pPr>
          <a:endParaRPr lang="fa-IR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8510193334022"/>
          <c:y val="5.8870796219078182E-2"/>
          <c:w val="0.82419002797573204"/>
          <c:h val="0.63472239574823852"/>
        </c:manualLayout>
      </c:layout>
      <c:scatterChart>
        <c:scatterStyle val="lineMarker"/>
        <c:ser>
          <c:idx val="0"/>
          <c:order val="0"/>
          <c:tx>
            <c:strRef>
              <c:f>'5th Plan'!$W$54</c:f>
              <c:strCache>
                <c:ptCount val="1"/>
                <c:pt idx="0">
                  <c:v>توليد گاز سبك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xVal>
            <c:numRef>
              <c:f>'5th Plan'!$G$50:$U$50</c:f>
              <c:numCache>
                <c:formatCode>General</c:formatCode>
                <c:ptCount val="15"/>
                <c:pt idx="0">
                  <c:v>1393</c:v>
                </c:pt>
                <c:pt idx="1">
                  <c:v>1392</c:v>
                </c:pt>
                <c:pt idx="2">
                  <c:v>1391</c:v>
                </c:pt>
                <c:pt idx="3">
                  <c:v>1390</c:v>
                </c:pt>
                <c:pt idx="4">
                  <c:v>1389</c:v>
                </c:pt>
                <c:pt idx="5">
                  <c:v>1388</c:v>
                </c:pt>
                <c:pt idx="6">
                  <c:v>1387</c:v>
                </c:pt>
                <c:pt idx="7">
                  <c:v>1386</c:v>
                </c:pt>
                <c:pt idx="8">
                  <c:v>1385</c:v>
                </c:pt>
                <c:pt idx="9">
                  <c:v>1384</c:v>
                </c:pt>
                <c:pt idx="10">
                  <c:v>1383</c:v>
                </c:pt>
                <c:pt idx="11">
                  <c:v>1382</c:v>
                </c:pt>
                <c:pt idx="12">
                  <c:v>1381</c:v>
                </c:pt>
                <c:pt idx="13">
                  <c:v>1380</c:v>
                </c:pt>
                <c:pt idx="14">
                  <c:v>1379</c:v>
                </c:pt>
              </c:numCache>
            </c:numRef>
          </c:xVal>
          <c:yVal>
            <c:numRef>
              <c:f>'5th Plan'!$G$54:$U$54</c:f>
              <c:numCache>
                <c:formatCode>General</c:formatCode>
                <c:ptCount val="15"/>
                <c:pt idx="0">
                  <c:v>905.3</c:v>
                </c:pt>
                <c:pt idx="1">
                  <c:v>812.5</c:v>
                </c:pt>
                <c:pt idx="2">
                  <c:v>696.5</c:v>
                </c:pt>
                <c:pt idx="3">
                  <c:v>616.29999999999995</c:v>
                </c:pt>
                <c:pt idx="4">
                  <c:v>581.9</c:v>
                </c:pt>
                <c:pt idx="5">
                  <c:v>461.1</c:v>
                </c:pt>
                <c:pt idx="6">
                  <c:v>445.5</c:v>
                </c:pt>
                <c:pt idx="7">
                  <c:v>400.32</c:v>
                </c:pt>
                <c:pt idx="8">
                  <c:v>377.45</c:v>
                </c:pt>
                <c:pt idx="9">
                  <c:v>351.72999999999894</c:v>
                </c:pt>
                <c:pt idx="10">
                  <c:v>343.40999999999963</c:v>
                </c:pt>
                <c:pt idx="11">
                  <c:v>304.39999999999969</c:v>
                </c:pt>
                <c:pt idx="12">
                  <c:v>265.64999999999998</c:v>
                </c:pt>
                <c:pt idx="13">
                  <c:v>241.6</c:v>
                </c:pt>
                <c:pt idx="14">
                  <c:v>231.47</c:v>
                </c:pt>
              </c:numCache>
            </c:numRef>
          </c:yVal>
        </c:ser>
        <c:ser>
          <c:idx val="1"/>
          <c:order val="1"/>
          <c:tx>
            <c:strRef>
              <c:f>'5th Plan'!$W$55</c:f>
              <c:strCache>
                <c:ptCount val="1"/>
                <c:pt idx="0">
                  <c:v>مصارف گاز سبك</c:v>
                </c:pt>
              </c:strCache>
            </c:strRef>
          </c:tx>
          <c:marker>
            <c:symbol val="circle"/>
            <c:size val="7"/>
          </c:marker>
          <c:xVal>
            <c:numRef>
              <c:f>'5th Plan'!$G$50:$U$50</c:f>
              <c:numCache>
                <c:formatCode>General</c:formatCode>
                <c:ptCount val="15"/>
                <c:pt idx="0">
                  <c:v>1393</c:v>
                </c:pt>
                <c:pt idx="1">
                  <c:v>1392</c:v>
                </c:pt>
                <c:pt idx="2">
                  <c:v>1391</c:v>
                </c:pt>
                <c:pt idx="3">
                  <c:v>1390</c:v>
                </c:pt>
                <c:pt idx="4">
                  <c:v>1389</c:v>
                </c:pt>
                <c:pt idx="5">
                  <c:v>1388</c:v>
                </c:pt>
                <c:pt idx="6">
                  <c:v>1387</c:v>
                </c:pt>
                <c:pt idx="7">
                  <c:v>1386</c:v>
                </c:pt>
                <c:pt idx="8">
                  <c:v>1385</c:v>
                </c:pt>
                <c:pt idx="9">
                  <c:v>1384</c:v>
                </c:pt>
                <c:pt idx="10">
                  <c:v>1383</c:v>
                </c:pt>
                <c:pt idx="11">
                  <c:v>1382</c:v>
                </c:pt>
                <c:pt idx="12">
                  <c:v>1381</c:v>
                </c:pt>
                <c:pt idx="13">
                  <c:v>1380</c:v>
                </c:pt>
                <c:pt idx="14">
                  <c:v>1379</c:v>
                </c:pt>
              </c:numCache>
            </c:numRef>
          </c:xVal>
          <c:yVal>
            <c:numRef>
              <c:f>'5th Plan'!$G$55:$U$55</c:f>
              <c:numCache>
                <c:formatCode>General</c:formatCode>
                <c:ptCount val="15"/>
                <c:pt idx="0">
                  <c:v>657.21</c:v>
                </c:pt>
                <c:pt idx="1">
                  <c:v>635.6</c:v>
                </c:pt>
                <c:pt idx="2">
                  <c:v>607.51</c:v>
                </c:pt>
                <c:pt idx="3">
                  <c:v>580.38</c:v>
                </c:pt>
                <c:pt idx="4">
                  <c:v>561.80999999999949</c:v>
                </c:pt>
                <c:pt idx="5">
                  <c:v>474.82</c:v>
                </c:pt>
                <c:pt idx="6">
                  <c:v>436.59999999999923</c:v>
                </c:pt>
                <c:pt idx="7">
                  <c:v>400.07</c:v>
                </c:pt>
                <c:pt idx="8">
                  <c:v>388.26</c:v>
                </c:pt>
                <c:pt idx="9">
                  <c:v>362.71999999999969</c:v>
                </c:pt>
                <c:pt idx="10">
                  <c:v>351.45</c:v>
                </c:pt>
                <c:pt idx="11">
                  <c:v>308.15999999999997</c:v>
                </c:pt>
                <c:pt idx="12">
                  <c:v>269.45</c:v>
                </c:pt>
                <c:pt idx="13">
                  <c:v>248.51</c:v>
                </c:pt>
                <c:pt idx="14">
                  <c:v>238.87</c:v>
                </c:pt>
              </c:numCache>
            </c:numRef>
          </c:yVal>
        </c:ser>
        <c:axId val="118306688"/>
        <c:axId val="118308224"/>
      </c:scatterChart>
      <c:valAx>
        <c:axId val="118306688"/>
        <c:scaling>
          <c:orientation val="minMax"/>
          <c:max val="1393"/>
          <c:min val="1388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a-IR"/>
          </a:p>
        </c:txPr>
        <c:crossAx val="118308224"/>
        <c:crosses val="autoZero"/>
        <c:crossBetween val="midCat"/>
        <c:majorUnit val="1"/>
      </c:valAx>
      <c:valAx>
        <c:axId val="118308224"/>
        <c:scaling>
          <c:orientation val="minMax"/>
          <c:max val="1000"/>
          <c:min val="400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cs typeface="B Nazanin" pitchFamily="2" charset="-78"/>
                  </a:defRPr>
                </a:pPr>
                <a:r>
                  <a:rPr lang="fa-IR" sz="1600">
                    <a:cs typeface="B Nazanin" pitchFamily="2" charset="-78"/>
                  </a:rPr>
                  <a:t>ميليون مترمكعب در روز</a:t>
                </a:r>
                <a:endParaRPr lang="en-US" sz="1600">
                  <a:cs typeface="B Nazanin" pitchFamily="2" charset="-78"/>
                </a:endParaRP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fa-IR"/>
          </a:p>
        </c:txPr>
        <c:crossAx val="118306688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12762974453629741"/>
          <c:y val="0.87465181058497288"/>
          <c:w val="0.70827485093041764"/>
          <c:h val="0.11420612813370479"/>
        </c:manualLayout>
      </c:layout>
      <c:txPr>
        <a:bodyPr/>
        <a:lstStyle/>
        <a:p>
          <a:pPr>
            <a:defRPr sz="1600" b="1">
              <a:cs typeface="B Nazanin" pitchFamily="2" charset="-78"/>
            </a:defRPr>
          </a:pPr>
          <a:endParaRPr lang="fa-IR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rtl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EA7BDD-6870-499B-98BE-2E551187DC80}" type="datetimeFigureOut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rtl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F3B997-3DA3-448A-9C46-8070798C19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62B0-3D98-4037-B87B-4BCC27DCB0CA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B5C3-84AF-4471-83B4-8E6625CD14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4E94-802C-448C-8F43-4B0786B8D032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E7D5-506A-4677-901E-023C291669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785E-F2A8-4B18-AEAF-8F2AC5AC5818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592B-E1E9-4FE5-919E-6BD1BC672E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D7C2-7E67-4CCE-B1D5-979CBAB2165B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359F-650C-4F0D-889B-CAB8BBADF9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A12C-FD2F-4EC5-803E-8C8302BEB1DE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097E-D1CA-4BD9-984D-17F36BC3EC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4BEB-C59A-425E-9E95-45ACAD81AE6F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79C5-5843-44D9-9133-8B943DBECF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C091-E3E0-4D20-A4B3-FCC65FBFC6A9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91885-C131-4AC5-8855-DA3D573FAC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9549-49DF-40BD-850F-7A0080157828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0FA17-CA21-4E6A-8147-EE2069AC42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A0C4-97A4-483F-B02E-EAE13789025A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3C51-655A-4F01-A62D-123703F80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36110-D69F-4F53-9EBD-32AA240C1514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C099-372F-4625-9E7B-77EBEDCEE1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D88F-4995-4429-B42A-149DA5124993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CC57-D389-4781-9055-D606D52F13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EAF3-2EAE-4689-974E-DDF35A6E6A40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FE86-3704-4650-85EB-1A0D0D27A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196C-6910-4360-985A-7B9DB26A016F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7980-0309-464F-A999-B32E2B3F3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8088-A470-4A06-9D44-55ACEC2CD679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0157-09A6-40AC-B51C-631BD6A3DA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40C25-0933-4716-984C-246823307169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E400-0449-4B8A-A95A-75E5CFB94C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C17B-4951-4747-9735-A71F2E842F01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FB1E-F385-4571-A9F6-5F82341C52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2ED6-DC0C-44A5-91D5-D002FAB89CEE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27DE-446D-4F70-BD4B-F894CCBFBB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BBDA-E97B-42E8-9717-3070CB66BF61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742C-104B-4A19-94F8-7B6CE1461D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9299-AF38-454E-A9C1-FFA45B4E8C31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086F-322D-45C6-8234-4562C1F3F2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DF33-70CC-494C-AFC9-3F66C51C4B2F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3C1C-EA64-40AD-A2F4-FC9B4066D1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D3FA-529E-40B7-A3F8-DECBF762E6C7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5B08-05E8-41B0-964C-F129B39B2B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11DE-E029-4735-BAB5-7AFBE47128DE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16E1-2DE5-456F-926F-820BD1302A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456E-04ED-4203-A082-284F8F046D80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CEFF-53D6-441F-8196-39DDA48D1A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BACA-ABD3-409B-97FA-1F513904C93B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D6AD-81AA-44A0-B33A-95453453E0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cs typeface="Arial" charset="0"/>
              </a:defRPr>
            </a:lvl1pPr>
          </a:lstStyle>
          <a:p>
            <a:pPr>
              <a:defRPr/>
            </a:pPr>
            <a:fld id="{F2E4990B-CCFE-421A-9B0C-2796F6BE52E2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b="0">
                <a:cs typeface="Arial" charset="0"/>
              </a:defRPr>
            </a:lvl1pPr>
          </a:lstStyle>
          <a:p>
            <a:pPr>
              <a:defRPr/>
            </a:pPr>
            <a:fld id="{DC27AB74-6592-4F9F-B837-CEC16FC833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5DAA16E7-8168-4C27-B377-D58FDAD5AB0B}" type="datetime1">
              <a:rPr lang="ar-SA"/>
              <a:pPr>
                <a:defRPr/>
              </a:pPr>
              <a:t>21/03/1431</a:t>
            </a:fld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10E8CA70-D0D5-496A-B512-9245E16575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738BE1-764F-4D2F-9667-DBED337025F0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2019300"/>
          </a:xfrm>
          <a:prstGeom prst="rect">
            <a:avLst/>
          </a:prstGeom>
          <a:solidFill>
            <a:srgbClr val="00B050">
              <a:alpha val="2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  <a:p>
            <a:pPr algn="ctr">
              <a:defRPr/>
            </a:pP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  <a:p>
            <a:pPr algn="ctr">
              <a:defRPr/>
            </a:pPr>
            <a:r>
              <a:rPr lang="fa-IR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BE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Titr" pitchFamily="2" charset="-78"/>
              </a:rPr>
              <a:t>صنعت گاز روسيه ، قطر و ايران</a:t>
            </a:r>
          </a:p>
          <a:p>
            <a:pPr algn="ctr">
              <a:defRPr/>
            </a:pPr>
            <a:r>
              <a:rPr lang="fa-IR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BE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Titr" pitchFamily="2" charset="-78"/>
              </a:rPr>
              <a:t>وضع موجود و چشم انداز </a:t>
            </a:r>
            <a:r>
              <a:rPr lang="fa-I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BE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Titr" pitchFamily="2" charset="-78"/>
              </a:rPr>
              <a:t>آينده</a:t>
            </a:r>
          </a:p>
          <a:p>
            <a:pPr algn="ctr">
              <a:defRPr/>
            </a:pPr>
            <a:r>
              <a:rPr lang="fa-I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BE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Titr" pitchFamily="2" charset="-78"/>
              </a:rPr>
              <a:t>(بخش دوم)</a:t>
            </a:r>
            <a:endParaRPr lang="fa-I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  <a:p>
            <a:pPr algn="ctr">
              <a:defRPr/>
            </a:pPr>
            <a:endParaRPr lang="fa-I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  <a:p>
            <a:pPr algn="ctr">
              <a:defRPr/>
            </a:pP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786322"/>
            <a:ext cx="9143999" cy="1714491"/>
          </a:xfrm>
          <a:prstGeom prst="rect">
            <a:avLst/>
          </a:prstGeom>
          <a:solidFill>
            <a:srgbClr val="00B050">
              <a:alpha val="2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BE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Titr" pitchFamily="2" charset="-78"/>
              </a:rPr>
              <a:t>ارائه كننده : اكبر تركان</a:t>
            </a:r>
          </a:p>
          <a:p>
            <a:pPr algn="ctr">
              <a:defRPr/>
            </a:pPr>
            <a:endParaRPr lang="fa-IR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  <a:p>
            <a:pPr algn="ctr">
              <a:defRPr/>
            </a:pPr>
            <a:r>
              <a:rPr lang="fa-I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BE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Titr" pitchFamily="2" charset="-78"/>
              </a:rPr>
              <a:t>اسفند ماه 1388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BE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475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578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680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782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DADAF"/>
          </a:solidFill>
        </p:spPr>
        <p:txBody>
          <a:bodyPr/>
          <a:lstStyle/>
          <a:p>
            <a:pPr eaLnBrk="1" hangingPunct="1">
              <a:defRPr/>
            </a:pPr>
            <a:r>
              <a:rPr lang="fa-IR" sz="32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B Titr" pitchFamily="2" charset="-78"/>
              </a:rPr>
              <a:t>برنامه صادرات گاز طبيعي در انتهاي برنامه پنجم توسعه</a:t>
            </a:r>
            <a:br>
              <a:rPr lang="fa-IR" sz="32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B Titr" pitchFamily="2" charset="-78"/>
              </a:rPr>
            </a:br>
            <a:r>
              <a:rPr lang="fa-IR" sz="32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B Titr" pitchFamily="2" charset="-78"/>
              </a:rPr>
              <a:t>از طريق خط لوله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500188"/>
            <a:ext cx="39814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fld id="{38105971-BAEA-410D-B736-CF85F02C7AD2}" type="slidenum">
              <a:rPr lang="ar-SA" sz="1400"/>
              <a:pPr algn="l"/>
              <a:t>15</a:t>
            </a:fld>
            <a:endParaRPr lang="en-US" sz="1400"/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430213" y="2143125"/>
            <a:ext cx="8713787" cy="307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sz="3200">
                <a:solidFill>
                  <a:srgbClr val="0070C0"/>
                </a:solidFill>
                <a:cs typeface="Yagut" pitchFamily="2" charset="-78"/>
              </a:rPr>
              <a:t>1-1 مسير اروپايي</a:t>
            </a:r>
          </a:p>
          <a:p>
            <a:pPr algn="ctr"/>
            <a:endParaRPr lang="ar-SA" sz="3200">
              <a:solidFill>
                <a:srgbClr val="006600"/>
              </a:solidFill>
              <a:cs typeface="Yagut" pitchFamily="2" charset="-78"/>
            </a:endParaRPr>
          </a:p>
          <a:p>
            <a:pPr algn="ctr"/>
            <a:r>
              <a:rPr lang="fa-IR" sz="3200">
                <a:solidFill>
                  <a:srgbClr val="006600"/>
                </a:solidFill>
                <a:cs typeface="Yagut" pitchFamily="2" charset="-78"/>
              </a:rPr>
              <a:t>طرح صادرات</a:t>
            </a:r>
            <a:r>
              <a:rPr lang="ar-SA" sz="3200">
                <a:solidFill>
                  <a:srgbClr val="006600"/>
                </a:solidFill>
                <a:cs typeface="Yagut" pitchFamily="2" charset="-78"/>
              </a:rPr>
              <a:t> گاز طبيعي </a:t>
            </a:r>
            <a:r>
              <a:rPr lang="fa-IR" sz="3200">
                <a:solidFill>
                  <a:srgbClr val="006600"/>
                </a:solidFill>
                <a:cs typeface="Yagut" pitchFamily="2" charset="-78"/>
              </a:rPr>
              <a:t>ايران </a:t>
            </a:r>
            <a:r>
              <a:rPr lang="ar-SA" sz="3200">
                <a:solidFill>
                  <a:srgbClr val="006600"/>
                </a:solidFill>
                <a:cs typeface="Yagut" pitchFamily="2" charset="-78"/>
              </a:rPr>
              <a:t>به</a:t>
            </a:r>
            <a:r>
              <a:rPr lang="fa-IR" sz="3200">
                <a:solidFill>
                  <a:srgbClr val="006600"/>
                </a:solidFill>
                <a:cs typeface="Yagut" pitchFamily="2" charset="-78"/>
              </a:rPr>
              <a:t> اروپا</a:t>
            </a:r>
          </a:p>
          <a:p>
            <a:pPr algn="ctr"/>
            <a:endParaRPr lang="fa-IR" sz="3200">
              <a:solidFill>
                <a:srgbClr val="006600"/>
              </a:solidFill>
              <a:cs typeface="Yagut" pitchFamily="2" charset="-78"/>
            </a:endParaRPr>
          </a:p>
          <a:p>
            <a:pPr algn="ctr"/>
            <a:r>
              <a:rPr lang="fa-IR" sz="3200">
                <a:solidFill>
                  <a:srgbClr val="006600"/>
                </a:solidFill>
                <a:cs typeface="Yagut" pitchFamily="2" charset="-78"/>
              </a:rPr>
              <a:t> از طريق</a:t>
            </a:r>
            <a:r>
              <a:rPr lang="ar-SA" sz="3200">
                <a:solidFill>
                  <a:srgbClr val="006600"/>
                </a:solidFill>
                <a:cs typeface="Yagut" pitchFamily="2" charset="-78"/>
              </a:rPr>
              <a:t> </a:t>
            </a:r>
            <a:r>
              <a:rPr lang="fa-IR" sz="3200">
                <a:solidFill>
                  <a:srgbClr val="006600"/>
                </a:solidFill>
                <a:cs typeface="Yagut" pitchFamily="2" charset="-78"/>
              </a:rPr>
              <a:t>خط لوله </a:t>
            </a:r>
            <a:r>
              <a:rPr lang="en-US" sz="3200">
                <a:solidFill>
                  <a:srgbClr val="006600"/>
                </a:solidFill>
                <a:cs typeface="Yagut" pitchFamily="2" charset="-78"/>
              </a:rPr>
              <a:t>IGAT9</a:t>
            </a:r>
            <a:endParaRPr lang="fa-IR" sz="3200">
              <a:solidFill>
                <a:srgbClr val="006600"/>
              </a:solidFill>
              <a:cs typeface="Yagut" pitchFamily="2" charset="-78"/>
            </a:endParaRPr>
          </a:p>
          <a:p>
            <a:pPr algn="ctr"/>
            <a:r>
              <a:rPr lang="ar-SA" sz="3200">
                <a:solidFill>
                  <a:srgbClr val="663300"/>
                </a:solidFill>
                <a:cs typeface="Yagut" pitchFamily="2" charset="-78"/>
              </a:rPr>
              <a:t> </a:t>
            </a:r>
            <a:endParaRPr lang="fa-IR" sz="3200">
              <a:solidFill>
                <a:srgbClr val="663300"/>
              </a:solidFill>
              <a:cs typeface="Yagut" pitchFamily="2" charset="-78"/>
            </a:endParaRPr>
          </a:p>
          <a:p>
            <a:pPr algn="ctr"/>
            <a:r>
              <a:rPr lang="fa-IR" sz="3200">
                <a:solidFill>
                  <a:srgbClr val="663300"/>
                </a:solidFill>
                <a:cs typeface="Yagut" pitchFamily="2" charset="-78"/>
              </a:rPr>
              <a:t>      </a:t>
            </a:r>
            <a:endParaRPr lang="en-US" sz="3200">
              <a:solidFill>
                <a:srgbClr val="663300"/>
              </a:solidFill>
              <a:cs typeface="Yagut" pitchFamily="2" charset="-78"/>
            </a:endParaRPr>
          </a:p>
        </p:txBody>
      </p:sp>
      <p:sp>
        <p:nvSpPr>
          <p:cNvPr id="7987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DAD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a-IR" sz="3200">
              <a:solidFill>
                <a:srgbClr val="000000"/>
              </a:solidFill>
              <a:cs typeface="B Titr" pitchFamily="2" charset="-78"/>
            </a:endParaRPr>
          </a:p>
          <a:p>
            <a:pPr algn="ctr"/>
            <a:r>
              <a:rPr lang="fa-IR" sz="3200">
                <a:solidFill>
                  <a:srgbClr val="000000"/>
                </a:solidFill>
                <a:cs typeface="B Titr" pitchFamily="2" charset="-78"/>
              </a:rPr>
              <a:t>مسيرهاي صادرات گاز طبيعي ايران از طريق خط لوله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0900" name="Picture 4" descr="Slid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392863" y="6308725"/>
            <a:ext cx="2232025" cy="366713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IGAT 9 + P.P.L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1924" name="Picture 4" descr="Slid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392863" y="6308725"/>
            <a:ext cx="2232025" cy="366713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IGAT 9 + P.P.L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2948" name="Picture 4" descr="Slid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716463" y="6308725"/>
            <a:ext cx="3744912" cy="27463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قطعه 4 خط نهم سراسري به مياندوآب – پارس آباد تغيير مي</a:t>
            </a:r>
            <a:r>
              <a:rPr lang="fa-IR" sz="1200">
                <a:solidFill>
                  <a:srgbClr val="FF0000"/>
                </a:solidFill>
              </a:rPr>
              <a:t>‌</a:t>
            </a: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كند</a:t>
            </a:r>
            <a:endParaRPr lang="en-US" sz="120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3972" name="Picture 4" descr="Slid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932363" y="6237288"/>
            <a:ext cx="3744912" cy="274637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قطعه 4 خط نهم سراسري به مياندوآب – نوردوز تغيير مي</a:t>
            </a:r>
            <a:r>
              <a:rPr lang="fa-IR" sz="1200">
                <a:solidFill>
                  <a:srgbClr val="FF0000"/>
                </a:solidFill>
              </a:rPr>
              <a:t>‌</a:t>
            </a: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كند</a:t>
            </a:r>
            <a:endParaRPr lang="en-US" sz="120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87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  <a:t/>
            </a:r>
            <a:b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</a:br>
            <a: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  <a:t/>
            </a:r>
            <a:b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</a:br>
            <a: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  <a:t>جمهوری اسلامی ايران</a:t>
            </a:r>
            <a:b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</a:br>
            <a: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  <a:t/>
            </a:r>
            <a:br>
              <a:rPr lang="fa-IR" sz="4400" b="1" kern="1200" dirty="0" smtClean="0">
                <a:solidFill>
                  <a:schemeClr val="tx1"/>
                </a:solidFill>
                <a:ea typeface="+mn-ea"/>
                <a:cs typeface="B Titr" pitchFamily="2" charset="-78"/>
              </a:rPr>
            </a:br>
            <a:endParaRPr lang="en-US" sz="4400" b="1" kern="1200" dirty="0" smtClean="0">
              <a:solidFill>
                <a:schemeClr val="tx1"/>
              </a:solidFill>
              <a:ea typeface="+mn-ea"/>
              <a:cs typeface="B Titr" pitchFamily="2" charset="-78"/>
            </a:endParaRPr>
          </a:p>
        </p:txBody>
      </p:sp>
      <p:pic>
        <p:nvPicPr>
          <p:cNvPr id="66563" name="Picture 3" descr="\\Estrategicxp\تدوين برنامه كلان\cia_iran_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80216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4996" name="Picture 4" descr="Slid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932363" y="6308725"/>
            <a:ext cx="3744912" cy="27463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فقط قطعات 1 و 2 از خط نهم (عسلويه تا كرمانشاه) احداث مي‌گردد</a:t>
            </a:r>
            <a:endParaRPr lang="en-US" sz="120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6020" name="Picture 4" descr="Slid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932363" y="6308725"/>
            <a:ext cx="3744912" cy="27463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فقط قطعات 1 و 2 از خط نهم (عسلويه تا كرمانشاه) احداث مي‌گردد</a:t>
            </a:r>
            <a:endParaRPr lang="en-US" sz="120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7044" name="Picture 4" descr="Slid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859338" y="6308725"/>
            <a:ext cx="3744912" cy="27463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فقط قطعه 1 از خط نهم (عسلويه تا اهواز) احداث مي‌گردد</a:t>
            </a:r>
            <a:endParaRPr lang="en-US" sz="120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a-I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fa-IR" smtClean="0"/>
          </a:p>
        </p:txBody>
      </p:sp>
      <p:pic>
        <p:nvPicPr>
          <p:cNvPr id="88068" name="Picture 4" descr="Slid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076825" y="6308725"/>
            <a:ext cx="3744913" cy="27463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sz="1200">
                <a:solidFill>
                  <a:srgbClr val="FF0000"/>
                </a:solidFill>
                <a:cs typeface="Zar" pitchFamily="2" charset="-78"/>
              </a:rPr>
              <a:t>فقط قطعه 1 از خط نهم (عسلويه تا اهواز) احداث مي‌گردد</a:t>
            </a:r>
            <a:endParaRPr lang="en-US" sz="120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6DCD10-5E53-452D-AE32-B85449DC70D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6974681" y="4601369"/>
            <a:ext cx="428625" cy="1588"/>
          </a:xfrm>
          <a:prstGeom prst="line">
            <a:avLst/>
          </a:prstGeom>
          <a:ln w="158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9525"/>
            <a:ext cx="9144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00"/>
                </a:solidFill>
                <a:cs typeface="B Titr" pitchFamily="2" charset="-78"/>
              </a:rPr>
              <a:t>مقايسه روند توليد و مصرف گاز سبك كشور </a:t>
            </a:r>
          </a:p>
          <a:p>
            <a:pPr algn="ctr">
              <a:defRPr/>
            </a:pPr>
            <a:r>
              <a:rPr lang="fa-IR" sz="3200" dirty="0">
                <a:solidFill>
                  <a:srgbClr val="000000"/>
                </a:solidFill>
                <a:cs typeface="B Titr" pitchFamily="2" charset="-78"/>
              </a:rPr>
              <a:t>طي سالهاي 1379-1388</a:t>
            </a:r>
            <a:endParaRPr lang="en-US" sz="3200" dirty="0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72188"/>
            <a:ext cx="9144000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a-IR" sz="1600" dirty="0">
                <a:cs typeface="Mitra" pitchFamily="2" charset="-78"/>
              </a:rPr>
              <a:t>  لازم به توضيح است كه طي سالهاي اخير، كمبود گاز سبك از طريق كاهش تزريق به ميادين نفتي تامين شده است.</a:t>
            </a:r>
            <a:endParaRPr lang="en-US" sz="1600" dirty="0">
              <a:cs typeface="Mitra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14282" y="1643050"/>
          <a:ext cx="8391525" cy="399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fa-IR" sz="3200" b="1" kern="1200" dirty="0" smtClean="0">
                <a:solidFill>
                  <a:srgbClr val="000000"/>
                </a:solidFill>
                <a:ea typeface="+mn-ea"/>
                <a:cs typeface="B Titr" pitchFamily="2" charset="-78"/>
              </a:rPr>
              <a:t>برنامه توليد و مصرف گاز طبيعي سبك در برنامه پنجم توسعه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357298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630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9525"/>
            <a:ext cx="9144000" cy="919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00"/>
                </a:solidFill>
                <a:cs typeface="B Titr" pitchFamily="2" charset="-78"/>
              </a:rPr>
              <a:t>نقشه و مشخصات خطوط سراسري انتقال گاز كشور</a:t>
            </a:r>
            <a:endParaRPr lang="en-US" sz="3200" dirty="0">
              <a:solidFill>
                <a:srgbClr val="00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630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2708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373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60102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7741</TotalTime>
  <Words>213</Words>
  <Application>Microsoft Office PowerPoint</Application>
  <PresentationFormat>On-screen Show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Profile</vt:lpstr>
      <vt:lpstr>1_Default Design</vt:lpstr>
      <vt:lpstr>Slide 1</vt:lpstr>
      <vt:lpstr>  جمهوری اسلامی ايران  </vt:lpstr>
      <vt:lpstr>Slide 3</vt:lpstr>
      <vt:lpstr>برنامه توليد و مصرف گاز طبيعي سبك در برنامه پنجم توسعه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برنامه صادرات گاز طبيعي در انتهاي برنامه پنجم توسعه از طريق خط لوله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IRAN, RUSSIA &amp; QATAR</dc:title>
  <dc:creator>S.Ghasemian</dc:creator>
  <cp:lastModifiedBy>Zahra MirAhsani</cp:lastModifiedBy>
  <cp:revision>673</cp:revision>
  <dcterms:created xsi:type="dcterms:W3CDTF">2008-05-27T10:27:40Z</dcterms:created>
  <dcterms:modified xsi:type="dcterms:W3CDTF">2010-03-06T06:52:38Z</dcterms:modified>
</cp:coreProperties>
</file>